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7" r:id="rId3"/>
    <p:sldId id="291" r:id="rId4"/>
    <p:sldId id="292" r:id="rId5"/>
    <p:sldId id="293" r:id="rId6"/>
    <p:sldId id="294" r:id="rId7"/>
    <p:sldId id="260" r:id="rId8"/>
    <p:sldId id="263" r:id="rId9"/>
    <p:sldId id="295" r:id="rId10"/>
    <p:sldId id="277" r:id="rId11"/>
    <p:sldId id="261" r:id="rId12"/>
    <p:sldId id="269" r:id="rId13"/>
    <p:sldId id="271" r:id="rId14"/>
    <p:sldId id="272" r:id="rId15"/>
    <p:sldId id="274" r:id="rId16"/>
    <p:sldId id="296" r:id="rId17"/>
    <p:sldId id="288" r:id="rId18"/>
    <p:sldId id="289" r:id="rId19"/>
    <p:sldId id="284" r:id="rId20"/>
    <p:sldId id="285" r:id="rId21"/>
    <p:sldId id="286" r:id="rId22"/>
    <p:sldId id="290" r:id="rId23"/>
    <p:sldId id="267" r:id="rId24"/>
    <p:sldId id="279" r:id="rId25"/>
    <p:sldId id="280" r:id="rId26"/>
    <p:sldId id="297" r:id="rId27"/>
    <p:sldId id="275" r:id="rId28"/>
    <p:sldId id="266" r:id="rId29"/>
    <p:sldId id="256" r:id="rId30"/>
    <p:sldId id="258" r:id="rId31"/>
    <p:sldId id="268" r:id="rId32"/>
    <p:sldId id="262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A"/>
    <a:srgbClr val="F1F1F1"/>
    <a:srgbClr val="333333"/>
    <a:srgbClr val="000000"/>
    <a:srgbClr val="666666"/>
    <a:srgbClr val="F3F3F3"/>
    <a:srgbClr val="FBBBF0"/>
    <a:srgbClr val="FC99CD"/>
    <a:srgbClr val="FF99CC"/>
    <a:srgbClr val="FEE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3" autoAdjust="0"/>
    <p:restoredTop sz="89522" autoAdjust="0"/>
  </p:normalViewPr>
  <p:slideViewPr>
    <p:cSldViewPr>
      <p:cViewPr>
        <p:scale>
          <a:sx n="140" d="100"/>
          <a:sy n="140" d="100"/>
        </p:scale>
        <p:origin x="65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1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F91F8-3DAE-544E-9866-5D7C6589FA21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37B75-D6DD-BC4B-A486-C4FE2AD876F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9941D10-8EF0-764B-85FA-1F1C448EC5BF}" type="par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D0A7E26F-A2B1-6744-AF2A-0BA67B340F17}" type="sibTrans" cxnId="{16739A83-F7CE-2343-913F-C80442FB6AA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22A2308-0BFA-F74E-99F6-2A0D0671265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C85725EF-E192-2D41-81C2-1EB1599752A2}" type="par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BD5E7EB9-5FEC-F641-9C48-0E7B6E9E9196}" type="sibTrans" cxnId="{ECB17953-8944-BD4A-933F-ADFD7E2CB79F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E5B0437-E0EF-D640-849E-ED12C627908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B4C1943B-0D2D-404B-A0A1-29F304F68E87}" type="par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30767CAA-A99A-A549-978E-A69306B37365}" type="sibTrans" cxnId="{D1B6DCBA-E370-C940-BAE9-230C46E7143A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C5FAC67C-0B31-EE45-840C-FB40303F704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7EE58917-58EF-E646-B833-208F56BE9865}" type="par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43F626D-2C23-B740-86E8-96FFAA221B8F}" type="sibTrans" cxnId="{7C1712C9-8342-7745-BBFC-E1262B6EEC7B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130DF213-5FF6-324C-AC6A-F0BB5A6E2CC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90D9C6BF-DA02-7145-BCB1-8C6CE812E636}" type="par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65FAA95C-573A-244C-8CC1-E43D3C88BBCC}" type="sibTrans" cxnId="{18FEF68A-21C3-1949-87C9-718C97DFC188}">
      <dgm:prSet/>
      <dgm:spPr/>
      <dgm:t>
        <a:bodyPr/>
        <a:lstStyle/>
        <a:p>
          <a:endParaRPr lang="en-US">
            <a:solidFill>
              <a:schemeClr val="tx1">
                <a:lumMod val="75000"/>
              </a:schemeClr>
            </a:solidFill>
          </a:endParaRPr>
        </a:p>
      </dgm:t>
    </dgm:pt>
    <dgm:pt modelId="{7CA6163C-5623-F948-8701-F6EE270CF424}" type="pres">
      <dgm:prSet presAssocID="{AB5F91F8-3DAE-544E-9866-5D7C6589FA2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91A02C-028D-8241-9872-CDEBAE9897A9}" type="pres">
      <dgm:prSet presAssocID="{AB5F91F8-3DAE-544E-9866-5D7C6589FA21}" presName="dummyMaxCanvas" presStyleCnt="0">
        <dgm:presLayoutVars/>
      </dgm:prSet>
      <dgm:spPr/>
    </dgm:pt>
    <dgm:pt modelId="{65F452E0-D031-2346-A7E1-4F81243FB636}" type="pres">
      <dgm:prSet presAssocID="{AB5F91F8-3DAE-544E-9866-5D7C6589FA21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B5EDB-708F-C144-A3CF-770ADAA8C8ED}" type="pres">
      <dgm:prSet presAssocID="{AB5F91F8-3DAE-544E-9866-5D7C6589FA21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FD047-7F51-0A49-ACE8-83957DD5D22B}" type="pres">
      <dgm:prSet presAssocID="{AB5F91F8-3DAE-544E-9866-5D7C6589FA21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ECAD0-8E07-814D-97FE-29D3AFC94DB8}" type="pres">
      <dgm:prSet presAssocID="{AB5F91F8-3DAE-544E-9866-5D7C6589FA21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2A6A3-F3AF-C34D-86D1-88AA5100D908}" type="pres">
      <dgm:prSet presAssocID="{AB5F91F8-3DAE-544E-9866-5D7C6589FA21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5F5FC-F30C-4F43-B0C9-A7C0383A6097}" type="pres">
      <dgm:prSet presAssocID="{AB5F91F8-3DAE-544E-9866-5D7C6589FA2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9A91E-9B4D-AB41-ABD1-A252734CDF7F}" type="pres">
      <dgm:prSet presAssocID="{AB5F91F8-3DAE-544E-9866-5D7C6589FA2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D585A-DF64-004B-81E7-7763266CFF94}" type="pres">
      <dgm:prSet presAssocID="{AB5F91F8-3DAE-544E-9866-5D7C6589FA2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081EE-3CC3-984D-B057-2B7B240C86A2}" type="pres">
      <dgm:prSet presAssocID="{AB5F91F8-3DAE-544E-9866-5D7C6589FA2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EE935-C5B8-354D-918D-7620489DD40A}" type="pres">
      <dgm:prSet presAssocID="{AB5F91F8-3DAE-544E-9866-5D7C6589FA2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2D428-B4D9-C146-A6BD-31AB9410DF61}" type="pres">
      <dgm:prSet presAssocID="{AB5F91F8-3DAE-544E-9866-5D7C6589FA2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1E73B3-E2A7-224C-BD83-A973F46C31FF}" type="pres">
      <dgm:prSet presAssocID="{AB5F91F8-3DAE-544E-9866-5D7C6589FA2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83B07-08DC-9C4F-B899-1B0BE63A9DDE}" type="pres">
      <dgm:prSet presAssocID="{AB5F91F8-3DAE-544E-9866-5D7C6589FA2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0D1C7-0EC5-8D4F-A852-359D77EACB2A}" type="pres">
      <dgm:prSet presAssocID="{AB5F91F8-3DAE-544E-9866-5D7C6589FA2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49377D-294A-A44C-9EAF-C6820CD04AB5}" type="presOf" srcId="{2AD37B75-D6DD-BC4B-A486-C4FE2AD876F6}" destId="{65F452E0-D031-2346-A7E1-4F81243FB636}" srcOrd="0" destOrd="0" presId="urn:microsoft.com/office/officeart/2005/8/layout/vProcess5"/>
    <dgm:cxn modelId="{6682FEBA-1BD1-C94A-B7AF-5B42F1294708}" type="presOf" srcId="{C5FAC67C-0B31-EE45-840C-FB40303F7049}" destId="{61783B07-08DC-9C4F-B899-1B0BE63A9DDE}" srcOrd="1" destOrd="0" presId="urn:microsoft.com/office/officeart/2005/8/layout/vProcess5"/>
    <dgm:cxn modelId="{8579514A-F03B-284C-A4B7-ABAA8002932C}" type="presOf" srcId="{C22A2308-0BFA-F74E-99F6-2A0D06712650}" destId="{51CB5EDB-708F-C144-A3CF-770ADAA8C8ED}" srcOrd="0" destOrd="0" presId="urn:microsoft.com/office/officeart/2005/8/layout/vProcess5"/>
    <dgm:cxn modelId="{7C1712C9-8342-7745-BBFC-E1262B6EEC7B}" srcId="{AB5F91F8-3DAE-544E-9866-5D7C6589FA21}" destId="{C5FAC67C-0B31-EE45-840C-FB40303F7049}" srcOrd="3" destOrd="0" parTransId="{7EE58917-58EF-E646-B833-208F56BE9865}" sibTransId="{143F626D-2C23-B740-86E8-96FFAA221B8F}"/>
    <dgm:cxn modelId="{806E023E-FC7F-E243-98BA-882CD0430896}" type="presOf" srcId="{6E5B0437-E0EF-D640-849E-ED12C627908F}" destId="{3C1E73B3-E2A7-224C-BD83-A973F46C31FF}" srcOrd="1" destOrd="0" presId="urn:microsoft.com/office/officeart/2005/8/layout/vProcess5"/>
    <dgm:cxn modelId="{ABFBC229-9ADF-1F47-851F-F789A3FFE4E5}" type="presOf" srcId="{6E5B0437-E0EF-D640-849E-ED12C627908F}" destId="{C4BFD047-7F51-0A49-ACE8-83957DD5D22B}" srcOrd="0" destOrd="0" presId="urn:microsoft.com/office/officeart/2005/8/layout/vProcess5"/>
    <dgm:cxn modelId="{ECB17953-8944-BD4A-933F-ADFD7E2CB79F}" srcId="{AB5F91F8-3DAE-544E-9866-5D7C6589FA21}" destId="{C22A2308-0BFA-F74E-99F6-2A0D06712650}" srcOrd="1" destOrd="0" parTransId="{C85725EF-E192-2D41-81C2-1EB1599752A2}" sibTransId="{BD5E7EB9-5FEC-F641-9C48-0E7B6E9E9196}"/>
    <dgm:cxn modelId="{91156B31-D6C5-C746-AF8A-4AFB0E6692B8}" type="presOf" srcId="{130DF213-5FF6-324C-AC6A-F0BB5A6E2CC0}" destId="{89C2A6A3-F3AF-C34D-86D1-88AA5100D908}" srcOrd="0" destOrd="0" presId="urn:microsoft.com/office/officeart/2005/8/layout/vProcess5"/>
    <dgm:cxn modelId="{22531A24-5064-174E-998A-35181053B5BE}" type="presOf" srcId="{BD5E7EB9-5FEC-F641-9C48-0E7B6E9E9196}" destId="{A039A91E-9B4D-AB41-ABD1-A252734CDF7F}" srcOrd="0" destOrd="0" presId="urn:microsoft.com/office/officeart/2005/8/layout/vProcess5"/>
    <dgm:cxn modelId="{23D107C1-3E6E-3F48-BDBB-49F4750DF997}" type="presOf" srcId="{30767CAA-A99A-A549-978E-A69306B37365}" destId="{4C6D585A-DF64-004B-81E7-7763266CFF94}" srcOrd="0" destOrd="0" presId="urn:microsoft.com/office/officeart/2005/8/layout/vProcess5"/>
    <dgm:cxn modelId="{16739A83-F7CE-2343-913F-C80442FB6AAB}" srcId="{AB5F91F8-3DAE-544E-9866-5D7C6589FA21}" destId="{2AD37B75-D6DD-BC4B-A486-C4FE2AD876F6}" srcOrd="0" destOrd="0" parTransId="{F9941D10-8EF0-764B-85FA-1F1C448EC5BF}" sibTransId="{D0A7E26F-A2B1-6744-AF2A-0BA67B340F17}"/>
    <dgm:cxn modelId="{CCCA72A4-C1B0-304E-A673-90BA7B06DDFF}" type="presOf" srcId="{130DF213-5FF6-324C-AC6A-F0BB5A6E2CC0}" destId="{5BA0D1C7-0EC5-8D4F-A852-359D77EACB2A}" srcOrd="1" destOrd="0" presId="urn:microsoft.com/office/officeart/2005/8/layout/vProcess5"/>
    <dgm:cxn modelId="{8141A976-8510-B940-BD27-AB1F8129B5E3}" type="presOf" srcId="{D0A7E26F-A2B1-6744-AF2A-0BA67B340F17}" destId="{37E5F5FC-F30C-4F43-B0C9-A7C0383A6097}" srcOrd="0" destOrd="0" presId="urn:microsoft.com/office/officeart/2005/8/layout/vProcess5"/>
    <dgm:cxn modelId="{40C016DC-68DB-454D-95BA-2930E9FB7BF9}" type="presOf" srcId="{AB5F91F8-3DAE-544E-9866-5D7C6589FA21}" destId="{7CA6163C-5623-F948-8701-F6EE270CF424}" srcOrd="0" destOrd="0" presId="urn:microsoft.com/office/officeart/2005/8/layout/vProcess5"/>
    <dgm:cxn modelId="{B2635675-FBA6-9D45-B3A5-02E4B55EA023}" type="presOf" srcId="{C5FAC67C-0B31-EE45-840C-FB40303F7049}" destId="{121ECAD0-8E07-814D-97FE-29D3AFC94DB8}" srcOrd="0" destOrd="0" presId="urn:microsoft.com/office/officeart/2005/8/layout/vProcess5"/>
    <dgm:cxn modelId="{D1B6DCBA-E370-C940-BAE9-230C46E7143A}" srcId="{AB5F91F8-3DAE-544E-9866-5D7C6589FA21}" destId="{6E5B0437-E0EF-D640-849E-ED12C627908F}" srcOrd="2" destOrd="0" parTransId="{B4C1943B-0D2D-404B-A0A1-29F304F68E87}" sibTransId="{30767CAA-A99A-A549-978E-A69306B37365}"/>
    <dgm:cxn modelId="{4A5B3621-D4E7-ED4D-9416-0D80CA71E0CF}" type="presOf" srcId="{2AD37B75-D6DD-BC4B-A486-C4FE2AD876F6}" destId="{981EE935-C5B8-354D-918D-7620489DD40A}" srcOrd="1" destOrd="0" presId="urn:microsoft.com/office/officeart/2005/8/layout/vProcess5"/>
    <dgm:cxn modelId="{7172AF8B-3219-B946-9653-6209E7ED6774}" type="presOf" srcId="{C22A2308-0BFA-F74E-99F6-2A0D06712650}" destId="{C8D2D428-B4D9-C146-A6BD-31AB9410DF61}" srcOrd="1" destOrd="0" presId="urn:microsoft.com/office/officeart/2005/8/layout/vProcess5"/>
    <dgm:cxn modelId="{C8C80460-D2F6-F045-A05A-4D998F41ED04}" type="presOf" srcId="{143F626D-2C23-B740-86E8-96FFAA221B8F}" destId="{23E081EE-3CC3-984D-B057-2B7B240C86A2}" srcOrd="0" destOrd="0" presId="urn:microsoft.com/office/officeart/2005/8/layout/vProcess5"/>
    <dgm:cxn modelId="{18FEF68A-21C3-1949-87C9-718C97DFC188}" srcId="{AB5F91F8-3DAE-544E-9866-5D7C6589FA21}" destId="{130DF213-5FF6-324C-AC6A-F0BB5A6E2CC0}" srcOrd="4" destOrd="0" parTransId="{90D9C6BF-DA02-7145-BCB1-8C6CE812E636}" sibTransId="{65FAA95C-573A-244C-8CC1-E43D3C88BBCC}"/>
    <dgm:cxn modelId="{E56DD478-2FFE-1E45-A846-B959A1EED958}" type="presParOf" srcId="{7CA6163C-5623-F948-8701-F6EE270CF424}" destId="{CF91A02C-028D-8241-9872-CDEBAE9897A9}" srcOrd="0" destOrd="0" presId="urn:microsoft.com/office/officeart/2005/8/layout/vProcess5"/>
    <dgm:cxn modelId="{CC0419BC-584D-A043-A99F-B048D4558117}" type="presParOf" srcId="{7CA6163C-5623-F948-8701-F6EE270CF424}" destId="{65F452E0-D031-2346-A7E1-4F81243FB636}" srcOrd="1" destOrd="0" presId="urn:microsoft.com/office/officeart/2005/8/layout/vProcess5"/>
    <dgm:cxn modelId="{61204431-64E4-7F4A-80BC-869CA19ACC3C}" type="presParOf" srcId="{7CA6163C-5623-F948-8701-F6EE270CF424}" destId="{51CB5EDB-708F-C144-A3CF-770ADAA8C8ED}" srcOrd="2" destOrd="0" presId="urn:microsoft.com/office/officeart/2005/8/layout/vProcess5"/>
    <dgm:cxn modelId="{75CC885D-BBE8-7A40-8304-D29A04B36984}" type="presParOf" srcId="{7CA6163C-5623-F948-8701-F6EE270CF424}" destId="{C4BFD047-7F51-0A49-ACE8-83957DD5D22B}" srcOrd="3" destOrd="0" presId="urn:microsoft.com/office/officeart/2005/8/layout/vProcess5"/>
    <dgm:cxn modelId="{B8C0FEE0-3A41-1941-92C4-35C05CFF44BB}" type="presParOf" srcId="{7CA6163C-5623-F948-8701-F6EE270CF424}" destId="{121ECAD0-8E07-814D-97FE-29D3AFC94DB8}" srcOrd="4" destOrd="0" presId="urn:microsoft.com/office/officeart/2005/8/layout/vProcess5"/>
    <dgm:cxn modelId="{65389EB8-2DB9-384E-B530-746CEE31B7AD}" type="presParOf" srcId="{7CA6163C-5623-F948-8701-F6EE270CF424}" destId="{89C2A6A3-F3AF-C34D-86D1-88AA5100D908}" srcOrd="5" destOrd="0" presId="urn:microsoft.com/office/officeart/2005/8/layout/vProcess5"/>
    <dgm:cxn modelId="{5CAA50D1-C189-5643-8628-223E3733A038}" type="presParOf" srcId="{7CA6163C-5623-F948-8701-F6EE270CF424}" destId="{37E5F5FC-F30C-4F43-B0C9-A7C0383A6097}" srcOrd="6" destOrd="0" presId="urn:microsoft.com/office/officeart/2005/8/layout/vProcess5"/>
    <dgm:cxn modelId="{BE9A8DDB-3981-D346-8C22-A75E2D5E5227}" type="presParOf" srcId="{7CA6163C-5623-F948-8701-F6EE270CF424}" destId="{A039A91E-9B4D-AB41-ABD1-A252734CDF7F}" srcOrd="7" destOrd="0" presId="urn:microsoft.com/office/officeart/2005/8/layout/vProcess5"/>
    <dgm:cxn modelId="{B1C98072-B682-7E4C-8F27-CD37F6CEDD98}" type="presParOf" srcId="{7CA6163C-5623-F948-8701-F6EE270CF424}" destId="{4C6D585A-DF64-004B-81E7-7763266CFF94}" srcOrd="8" destOrd="0" presId="urn:microsoft.com/office/officeart/2005/8/layout/vProcess5"/>
    <dgm:cxn modelId="{478B6A6A-22A3-1748-8C0B-D80B475E4732}" type="presParOf" srcId="{7CA6163C-5623-F948-8701-F6EE270CF424}" destId="{23E081EE-3CC3-984D-B057-2B7B240C86A2}" srcOrd="9" destOrd="0" presId="urn:microsoft.com/office/officeart/2005/8/layout/vProcess5"/>
    <dgm:cxn modelId="{CB243F4F-080E-4143-AD6F-28D02F4A265E}" type="presParOf" srcId="{7CA6163C-5623-F948-8701-F6EE270CF424}" destId="{981EE935-C5B8-354D-918D-7620489DD40A}" srcOrd="10" destOrd="0" presId="urn:microsoft.com/office/officeart/2005/8/layout/vProcess5"/>
    <dgm:cxn modelId="{1450841B-9822-3840-9681-ECBF81F57D52}" type="presParOf" srcId="{7CA6163C-5623-F948-8701-F6EE270CF424}" destId="{C8D2D428-B4D9-C146-A6BD-31AB9410DF61}" srcOrd="11" destOrd="0" presId="urn:microsoft.com/office/officeart/2005/8/layout/vProcess5"/>
    <dgm:cxn modelId="{6775682B-2327-EA4F-BC47-275132AECFB1}" type="presParOf" srcId="{7CA6163C-5623-F948-8701-F6EE270CF424}" destId="{3C1E73B3-E2A7-224C-BD83-A973F46C31FF}" srcOrd="12" destOrd="0" presId="urn:microsoft.com/office/officeart/2005/8/layout/vProcess5"/>
    <dgm:cxn modelId="{7B973800-2B65-E944-9A09-35B108056B0C}" type="presParOf" srcId="{7CA6163C-5623-F948-8701-F6EE270CF424}" destId="{61783B07-08DC-9C4F-B899-1B0BE63A9DDE}" srcOrd="13" destOrd="0" presId="urn:microsoft.com/office/officeart/2005/8/layout/vProcess5"/>
    <dgm:cxn modelId="{00C63FE1-5C57-924B-9B3F-3D9DC958A59E}" type="presParOf" srcId="{7CA6163C-5623-F948-8701-F6EE270CF424}" destId="{5BA0D1C7-0EC5-8D4F-A852-359D77EACB2A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452E0-D031-2346-A7E1-4F81243FB636}">
      <dsp:nvSpPr>
        <dsp:cNvPr id="0" name=""/>
        <dsp:cNvSpPr/>
      </dsp:nvSpPr>
      <dsp:spPr>
        <a:xfrm>
          <a:off x="0" y="0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Collecting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24729" y="24729"/>
        <a:ext cx="5248715" cy="794837"/>
      </dsp:txXfrm>
    </dsp:sp>
    <dsp:sp modelId="{51CB5EDB-708F-C144-A3CF-770ADAA8C8ED}">
      <dsp:nvSpPr>
        <dsp:cNvPr id="0" name=""/>
        <dsp:cNvSpPr/>
      </dsp:nvSpPr>
      <dsp:spPr>
        <a:xfrm>
          <a:off x="467360" y="961559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Label Training Data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492089" y="986288"/>
        <a:ext cx="5192949" cy="794837"/>
      </dsp:txXfrm>
    </dsp:sp>
    <dsp:sp modelId="{C4BFD047-7F51-0A49-ACE8-83957DD5D22B}">
      <dsp:nvSpPr>
        <dsp:cNvPr id="0" name=""/>
        <dsp:cNvSpPr/>
      </dsp:nvSpPr>
      <dsp:spPr>
        <a:xfrm>
          <a:off x="934719" y="1923118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Building the model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959448" y="1947847"/>
        <a:ext cx="5192949" cy="794837"/>
      </dsp:txXfrm>
    </dsp:sp>
    <dsp:sp modelId="{121ECAD0-8E07-814D-97FE-29D3AFC94DB8}">
      <dsp:nvSpPr>
        <dsp:cNvPr id="0" name=""/>
        <dsp:cNvSpPr/>
      </dsp:nvSpPr>
      <dsp:spPr>
        <a:xfrm>
          <a:off x="1402079" y="288467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Connecting pipeline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426808" y="2909406"/>
        <a:ext cx="5192949" cy="794837"/>
      </dsp:txXfrm>
    </dsp:sp>
    <dsp:sp modelId="{89C2A6A3-F3AF-C34D-86D1-88AA5100D908}">
      <dsp:nvSpPr>
        <dsp:cNvPr id="0" name=""/>
        <dsp:cNvSpPr/>
      </dsp:nvSpPr>
      <dsp:spPr>
        <a:xfrm>
          <a:off x="1869439" y="3846237"/>
          <a:ext cx="6258560" cy="84429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>
                  <a:lumMod val="75000"/>
                </a:schemeClr>
              </a:solidFill>
            </a:rPr>
            <a:t>Front End Web App</a:t>
          </a:r>
          <a:endParaRPr lang="en-US" sz="36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894168" y="3870966"/>
        <a:ext cx="5192949" cy="794837"/>
      </dsp:txXfrm>
    </dsp:sp>
    <dsp:sp modelId="{37E5F5FC-F30C-4F43-B0C9-A7C0383A6097}">
      <dsp:nvSpPr>
        <dsp:cNvPr id="0" name=""/>
        <dsp:cNvSpPr/>
      </dsp:nvSpPr>
      <dsp:spPr>
        <a:xfrm>
          <a:off x="5709767" y="616805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5833245" y="616805"/>
        <a:ext cx="301836" cy="412966"/>
      </dsp:txXfrm>
    </dsp:sp>
    <dsp:sp modelId="{A039A91E-9B4D-AB41-ABD1-A252734CDF7F}">
      <dsp:nvSpPr>
        <dsp:cNvPr id="0" name=""/>
        <dsp:cNvSpPr/>
      </dsp:nvSpPr>
      <dsp:spPr>
        <a:xfrm>
          <a:off x="6177127" y="1578364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300605" y="1578364"/>
        <a:ext cx="301836" cy="412966"/>
      </dsp:txXfrm>
    </dsp:sp>
    <dsp:sp modelId="{4C6D585A-DF64-004B-81E7-7763266CFF94}">
      <dsp:nvSpPr>
        <dsp:cNvPr id="0" name=""/>
        <dsp:cNvSpPr/>
      </dsp:nvSpPr>
      <dsp:spPr>
        <a:xfrm>
          <a:off x="6644487" y="252585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6767965" y="2525852"/>
        <a:ext cx="301836" cy="412966"/>
      </dsp:txXfrm>
    </dsp:sp>
    <dsp:sp modelId="{23E081EE-3CC3-984D-B057-2B7B240C86A2}">
      <dsp:nvSpPr>
        <dsp:cNvPr id="0" name=""/>
        <dsp:cNvSpPr/>
      </dsp:nvSpPr>
      <dsp:spPr>
        <a:xfrm>
          <a:off x="7111847" y="3496792"/>
          <a:ext cx="548792" cy="5487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>
            <a:solidFill>
              <a:schemeClr val="tx1">
                <a:lumMod val="75000"/>
              </a:schemeClr>
            </a:solidFill>
          </a:endParaRPr>
        </a:p>
      </dsp:txBody>
      <dsp:txXfrm>
        <a:off x="7235325" y="3496792"/>
        <a:ext cx="301836" cy="412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0D404-D0A9-4DDB-A28B-CC49BBA132D1}" type="datetimeFigureOut">
              <a:rPr lang="en-US" smtClean="0"/>
              <a:t>12/17/15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F9DD85-F2E7-41F0-878C-B371490F66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17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576A-B674-48C4-BE24-D5610879F1D9}" type="datetimeFigureOut">
              <a:rPr lang="en-US" smtClean="0"/>
              <a:t>12/17/15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 smtClean="0"/>
              <a:t>Source: International Trade Centre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73E9DA1-7E40-498D-823B-7A7795039F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87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5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5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built</a:t>
            </a:r>
            <a:r>
              <a:rPr lang="en-US" baseline="0" dirty="0" smtClean="0"/>
              <a:t> this app in 5 steps. First,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collect my data, </a:t>
            </a:r>
            <a:r>
              <a:rPr lang="en-US" dirty="0" smtClean="0"/>
              <a:t>I scraped</a:t>
            </a:r>
            <a:r>
              <a:rPr lang="en-US" baseline="0" dirty="0" smtClean="0"/>
              <a:t> 10,000 articles from PR Newswire, cleaned them up, and stored them in a </a:t>
            </a:r>
            <a:r>
              <a:rPr lang="en-US" baseline="0" dirty="0" err="1" smtClean="0"/>
              <a:t>MongoDB</a:t>
            </a:r>
            <a:r>
              <a:rPr lang="en-US" baseline="0" dirty="0" smtClean="0"/>
              <a:t> database. The features I tagged each word of a given headline with POS, location in the headline, all caps, all lowercase and a few others. Once the features were built, I needed to manually label a training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3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 my model, I used a cross validated approach</a:t>
            </a:r>
            <a:r>
              <a:rPr lang="en-US" baseline="0" dirty="0" smtClean="0"/>
              <a:t> on the 550 manually labelled headlines.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9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 my model, I used a cross validated approach</a:t>
            </a:r>
            <a:r>
              <a:rPr lang="en-US" baseline="0" dirty="0" smtClean="0"/>
              <a:t> on the 550 manually labelled headlines.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0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5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label</a:t>
            </a:r>
            <a:r>
              <a:rPr lang="en-US" baseline="0" dirty="0" smtClean="0"/>
              <a:t> my data, I built a </a:t>
            </a:r>
            <a:r>
              <a:rPr lang="en-US" baseline="0" dirty="0" err="1" smtClean="0"/>
              <a:t>webapp</a:t>
            </a:r>
            <a:r>
              <a:rPr lang="en-US" baseline="0" dirty="0" smtClean="0"/>
              <a:t> which read in an article headline. I then copy pasted the person, organization, and position into this form, and stored the labels back in my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1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r>
              <a:rPr lang="en-US" dirty="0" smtClean="0"/>
              <a:t> is a tool</a:t>
            </a:r>
            <a:r>
              <a:rPr lang="en-US" baseline="0" dirty="0" smtClean="0"/>
              <a:t> built for executive recruiters. It aggregates press releases relating to the hiring and firing of executives, and displays them in a simple and intuitive UI. Additionally, I trained a conditional random field model to analyze each word in a press release headline and label it as a person, organization, and position or other. I utilize these labels to filter the content on the site ensuring it is relevant for the executive recruiter.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9DA1-7E40-498D-823B-7A7795039F0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5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1786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8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799"/>
            <a:ext cx="8534400" cy="6544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55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59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897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800" y="1535113"/>
            <a:ext cx="40386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800" y="2174875"/>
            <a:ext cx="40386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6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41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4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457200" y="6387152"/>
            <a:ext cx="11277600" cy="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33400" y="685800"/>
            <a:ext cx="0" cy="5486400"/>
          </a:xfrm>
          <a:prstGeom prst="line">
            <a:avLst/>
          </a:prstGeom>
          <a:ln w="28575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28175"/>
            <a:ext cx="609600" cy="110671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11585448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10000" y="6458712"/>
            <a:ext cx="4572000" cy="365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Trade Secret &amp; Strictly Confidential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591800" y="645903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A42843-0CE5-4D97-804D-3EDADCCB29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6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8400" y="5257800"/>
            <a:ext cx="73152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67100" y="5912229"/>
            <a:ext cx="5257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3162155" y="1666876"/>
            <a:ext cx="5867690" cy="2930524"/>
            <a:chOff x="2971800" y="1666876"/>
            <a:chExt cx="5867690" cy="2930524"/>
          </a:xfrm>
        </p:grpSpPr>
        <p:pic>
          <p:nvPicPr>
            <p:cNvPr id="14" name="Picture 13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80" y="2575014"/>
              <a:ext cx="3352800" cy="1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666876"/>
              <a:ext cx="1600200" cy="290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ubtitle 2"/>
            <p:cNvSpPr txBox="1">
              <a:spLocks/>
            </p:cNvSpPr>
            <p:nvPr userDrawn="1"/>
          </p:nvSpPr>
          <p:spPr>
            <a:xfrm>
              <a:off x="4876800" y="4194196"/>
              <a:ext cx="3962690" cy="4032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Narkisim" panose="020E0502050101010101" pitchFamily="34" charset="-79"/>
                  <a:ea typeface="GungsuhChe" panose="02030609000101010101" pitchFamily="49" charset="-127"/>
                  <a:cs typeface="Narkisim" panose="020E0502050101010101" pitchFamily="34" charset="-79"/>
                </a:rPr>
                <a:t>Your Daily Scoop on Business Leaders Worldwide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>
          <a:xfrm>
            <a:off x="2895600" y="5408058"/>
            <a:ext cx="6400800" cy="45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Narkisim" panose="020E0502050101010101" pitchFamily="34" charset="-79"/>
              <a:ea typeface="GungsuhChe" panose="02030609000101010101" pitchFamily="49" charset="-127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810000" y="6487703"/>
            <a:ext cx="457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821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FC99C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5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Scott Cronin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9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 Action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28800" y="1538619"/>
            <a:ext cx="102108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1. </a:t>
            </a:r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Fulcrum Equity Partners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Philip Lewis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Principal</a:t>
            </a:r>
          </a:p>
          <a:p>
            <a:pPr algn="ctr"/>
            <a:endParaRPr lang="en-US" sz="10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2. </a:t>
            </a:r>
            <a:r>
              <a:rPr lang="en-US" sz="3200" dirty="0" smtClean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Stephen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Bye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named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Chief Technology Officer for C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Spire</a:t>
            </a:r>
            <a:endParaRPr lang="en-US" sz="3200" dirty="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5364954"/>
            <a:ext cx="1082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4. </a:t>
            </a:r>
            <a:r>
              <a:rPr lang="en-US" sz="3200" dirty="0" smtClean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MasterCard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Promotes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Ed McLaughlin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CIO</a:t>
            </a:r>
            <a:endParaRPr lang="en-US" sz="3200" dirty="0" smtClean="0">
              <a:solidFill>
                <a:schemeClr val="accent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221505"/>
            <a:ext cx="863600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574" t="18236" r="9574" b="14706"/>
          <a:stretch/>
        </p:blipFill>
        <p:spPr>
          <a:xfrm>
            <a:off x="1066800" y="3449988"/>
            <a:ext cx="16002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72746"/>
            <a:ext cx="1302413" cy="8145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5400" y="2971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19200" y="4876800"/>
            <a:ext cx="960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0400" y="3311429"/>
            <a:ext cx="7162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3. </a:t>
            </a:r>
            <a:r>
              <a:rPr lang="en-US" sz="3200" dirty="0" smtClean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Donald </a:t>
            </a:r>
            <a:r>
              <a:rPr lang="en-US" sz="32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Steinberg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Appointed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as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Chairman </a:t>
            </a:r>
            <a:r>
              <a:rPr lang="en-US" sz="3200" dirty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and CEO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 of Converge </a:t>
            </a:r>
            <a:r>
              <a:rPr lang="en-US" sz="3200" dirty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rPr>
              <a:t>Global Inc.</a:t>
            </a:r>
          </a:p>
        </p:txBody>
      </p:sp>
    </p:spTree>
    <p:extLst>
      <p:ext uri="{BB962C8B-B14F-4D97-AF65-F5344CB8AC3E}">
        <p14:creationId xmlns:p14="http://schemas.microsoft.com/office/powerpoint/2010/main" val="9671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for Executive Recruiters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3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75" y="0"/>
            <a:ext cx="12185650" cy="6858000"/>
            <a:chOff x="3175" y="0"/>
            <a:chExt cx="1218565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" y="0"/>
              <a:ext cx="1218565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568" y="2504767"/>
              <a:ext cx="1058675" cy="38607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568" y="3859160"/>
              <a:ext cx="1058676" cy="53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7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75" y="0"/>
            <a:ext cx="12185650" cy="6858000"/>
            <a:chOff x="3175" y="0"/>
            <a:chExt cx="1218565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" y="0"/>
              <a:ext cx="12185650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10000"/>
              <a:ext cx="894893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400" y="5191432"/>
              <a:ext cx="1465571" cy="457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b="24718"/>
            <a:stretch/>
          </p:blipFill>
          <p:spPr>
            <a:xfrm>
              <a:off x="2057400" y="6529745"/>
              <a:ext cx="1473200" cy="2520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52625"/>
            <a:stretch/>
          </p:blipFill>
          <p:spPr>
            <a:xfrm>
              <a:off x="1715765" y="6781800"/>
              <a:ext cx="2148840" cy="7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Scott Cronin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2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Training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111" y="1581912"/>
            <a:ext cx="6627571" cy="4142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88742" b="7579"/>
          <a:stretch/>
        </p:blipFill>
        <p:spPr>
          <a:xfrm>
            <a:off x="2801109" y="5410200"/>
            <a:ext cx="6627571" cy="323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81383" b="7579"/>
          <a:stretch/>
        </p:blipFill>
        <p:spPr>
          <a:xfrm>
            <a:off x="2780690" y="5138928"/>
            <a:ext cx="662757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38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02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684520" y="3381490"/>
            <a:ext cx="1124712" cy="1828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28492" y="4365757"/>
            <a:ext cx="739236" cy="17881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3536" y="5463822"/>
            <a:ext cx="874776" cy="18717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9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8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750844" y="1295400"/>
            <a:ext cx="8687264" cy="5081039"/>
            <a:chOff x="1709693" y="1143000"/>
            <a:chExt cx="8769565" cy="51291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693" y="1143000"/>
              <a:ext cx="8769565" cy="51291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263" y="1463867"/>
              <a:ext cx="6682975" cy="41598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304" y="3221160"/>
              <a:ext cx="888041" cy="323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4304" y="4214768"/>
              <a:ext cx="888041" cy="45272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684520" y="3381490"/>
            <a:ext cx="1124712" cy="1828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28492" y="4365757"/>
            <a:ext cx="739236" cy="17881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3536" y="5463822"/>
            <a:ext cx="874776" cy="18717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83445" y="3398758"/>
            <a:ext cx="453999" cy="1656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3444" y="4365757"/>
            <a:ext cx="1107755" cy="1788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74864" y="5463822"/>
            <a:ext cx="274320" cy="1871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PinkSlipper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44" y="1295400"/>
            <a:ext cx="8687264" cy="5081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489" y="1613256"/>
            <a:ext cx="6620256" cy="4120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804" y="3354057"/>
            <a:ext cx="879707" cy="320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804" y="4338340"/>
            <a:ext cx="879707" cy="4484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4520" y="3381490"/>
            <a:ext cx="1124712" cy="18288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28492" y="4365757"/>
            <a:ext cx="739236" cy="17881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3536" y="5463822"/>
            <a:ext cx="874776" cy="18717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83445" y="3398758"/>
            <a:ext cx="453999" cy="1656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83444" y="4365757"/>
            <a:ext cx="1107755" cy="17881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74864" y="5463822"/>
            <a:ext cx="274320" cy="1871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09533" y="3381490"/>
            <a:ext cx="1316736" cy="18288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5644" y="4365757"/>
            <a:ext cx="914400" cy="17881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70519" y="5463822"/>
            <a:ext cx="1017165" cy="18717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80244" y="4535425"/>
            <a:ext cx="457200" cy="13716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220930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834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68" r="6088" b="16111"/>
          <a:stretch/>
        </p:blipFill>
        <p:spPr>
          <a:xfrm>
            <a:off x="1447800" y="1371600"/>
            <a:ext cx="9848146" cy="4878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2080" y="3276225"/>
            <a:ext cx="762000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69" dirty="0" smtClean="0">
                <a:latin typeface="Palatino" charset="0"/>
                <a:ea typeface="Palatino" charset="0"/>
                <a:cs typeface="Palatino" charset="0"/>
              </a:rPr>
              <a:t>VASCO Appoints Scott Clements as Chief Strategy Officer</a:t>
            </a:r>
            <a:endParaRPr lang="en-US" sz="1669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68" r="6088" b="16111"/>
          <a:stretch/>
        </p:blipFill>
        <p:spPr>
          <a:xfrm>
            <a:off x="1447800" y="1371600"/>
            <a:ext cx="9848146" cy="4878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2080" y="3276225"/>
            <a:ext cx="762000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69" dirty="0" smtClean="0">
                <a:solidFill>
                  <a:schemeClr val="accent1"/>
                </a:solidFill>
                <a:latin typeface="Palatino" charset="0"/>
                <a:ea typeface="Palatino" charset="0"/>
                <a:cs typeface="Palatino" charset="0"/>
              </a:rPr>
              <a:t>VASCO</a:t>
            </a:r>
            <a:r>
              <a:rPr lang="en-US" sz="1669" dirty="0" smtClean="0">
                <a:latin typeface="Palatino" charset="0"/>
                <a:ea typeface="Palatino" charset="0"/>
                <a:cs typeface="Palatino" charset="0"/>
              </a:rPr>
              <a:t> Appoints </a:t>
            </a:r>
            <a:r>
              <a:rPr lang="en-US" sz="1669" dirty="0" smtClean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rPr>
              <a:t>Scott Clements </a:t>
            </a:r>
            <a:r>
              <a:rPr lang="en-US" sz="1669" dirty="0" smtClean="0">
                <a:latin typeface="Palatino" charset="0"/>
                <a:ea typeface="Palatino" charset="0"/>
                <a:cs typeface="Palatino" charset="0"/>
              </a:rPr>
              <a:t>as </a:t>
            </a:r>
            <a:r>
              <a:rPr lang="en-US" sz="1669" dirty="0" smtClean="0">
                <a:solidFill>
                  <a:schemeClr val="accent3"/>
                </a:solidFill>
                <a:latin typeface="Palatino" charset="0"/>
                <a:ea typeface="Palatino" charset="0"/>
                <a:cs typeface="Palatino" charset="0"/>
              </a:rPr>
              <a:t>Chief Strategy Officer</a:t>
            </a:r>
            <a:endParaRPr lang="en-US" sz="1669" dirty="0">
              <a:solidFill>
                <a:schemeClr val="accent3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Model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46120" y="2927777"/>
            <a:ext cx="6248400" cy="1323235"/>
            <a:chOff x="3246120" y="2927777"/>
            <a:chExt cx="6248400" cy="1323235"/>
          </a:xfrm>
        </p:grpSpPr>
        <p:sp>
          <p:nvSpPr>
            <p:cNvPr id="4" name="TextBox 3"/>
            <p:cNvSpPr txBox="1"/>
            <p:nvPr/>
          </p:nvSpPr>
          <p:spPr>
            <a:xfrm>
              <a:off x="3733800" y="3429000"/>
              <a:ext cx="5760720" cy="3491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69" dirty="0" smtClean="0">
                  <a:solidFill>
                    <a:schemeClr val="accent1"/>
                  </a:solidFill>
                  <a:latin typeface="Palatino" charset="0"/>
                  <a:ea typeface="Palatino" charset="0"/>
                  <a:cs typeface="Palatino" charset="0"/>
                </a:rPr>
                <a:t>VASCO</a:t>
              </a:r>
              <a:r>
                <a:rPr lang="en-US" sz="1669" dirty="0" smtClean="0">
                  <a:latin typeface="Palatino" charset="0"/>
                  <a:ea typeface="Palatino" charset="0"/>
                  <a:cs typeface="Palatino" charset="0"/>
                </a:rPr>
                <a:t> Appoints </a:t>
              </a:r>
              <a:r>
                <a:rPr lang="en-US" sz="1669" dirty="0" smtClean="0">
                  <a:solidFill>
                    <a:schemeClr val="accent2"/>
                  </a:solidFill>
                  <a:latin typeface="Palatino" charset="0"/>
                  <a:ea typeface="Palatino" charset="0"/>
                  <a:cs typeface="Palatino" charset="0"/>
                </a:rPr>
                <a:t>Scott Clements </a:t>
              </a:r>
              <a:r>
                <a:rPr lang="en-US" sz="1669" dirty="0" smtClean="0">
                  <a:latin typeface="Palatino" charset="0"/>
                  <a:ea typeface="Palatino" charset="0"/>
                  <a:cs typeface="Palatino" charset="0"/>
                </a:rPr>
                <a:t>as </a:t>
              </a:r>
              <a:r>
                <a:rPr lang="en-US" sz="1669" dirty="0" smtClean="0">
                  <a:solidFill>
                    <a:schemeClr val="accent3"/>
                  </a:solidFill>
                  <a:latin typeface="Palatino" charset="0"/>
                  <a:ea typeface="Palatino" charset="0"/>
                  <a:cs typeface="Palatino" charset="0"/>
                </a:rPr>
                <a:t>Chief Strategy </a:t>
              </a:r>
              <a:r>
                <a:rPr lang="en-US" sz="1669" dirty="0" smtClean="0">
                  <a:solidFill>
                    <a:schemeClr val="accent3"/>
                  </a:solidFill>
                  <a:latin typeface="Palatino" charset="0"/>
                  <a:ea typeface="Palatino" charset="0"/>
                  <a:cs typeface="Palatino" charset="0"/>
                </a:rPr>
                <a:t>Officer</a:t>
              </a:r>
            </a:p>
          </p:txBody>
        </p:sp>
        <p:sp>
          <p:nvSpPr>
            <p:cNvPr id="5" name="Left Brace 4"/>
            <p:cNvSpPr/>
            <p:nvPr/>
          </p:nvSpPr>
          <p:spPr>
            <a:xfrm rot="5400000">
              <a:off x="4110228" y="2976372"/>
              <a:ext cx="198120" cy="762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19423" y="3901814"/>
              <a:ext cx="1012697" cy="34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9" dirty="0" smtClean="0">
                  <a:latin typeface="Palatino" charset="0"/>
                  <a:ea typeface="Palatino" charset="0"/>
                  <a:cs typeface="Palatino" charset="0"/>
                </a:rPr>
                <a:t>OTHER</a:t>
              </a:r>
              <a:endParaRPr lang="en-US" sz="1669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sp>
          <p:nvSpPr>
            <p:cNvPr id="7" name="Left Brace 6"/>
            <p:cNvSpPr/>
            <p:nvPr/>
          </p:nvSpPr>
          <p:spPr>
            <a:xfrm rot="16200000" flipV="1">
              <a:off x="4927092" y="3435578"/>
              <a:ext cx="198120" cy="7620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/>
            <p:cNvSpPr/>
            <p:nvPr/>
          </p:nvSpPr>
          <p:spPr>
            <a:xfrm rot="16200000" flipV="1">
              <a:off x="6976871" y="3679418"/>
              <a:ext cx="201168" cy="27432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6120" y="2927777"/>
              <a:ext cx="1932432" cy="34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9" dirty="0" smtClean="0">
                  <a:solidFill>
                    <a:schemeClr val="accent1"/>
                  </a:solidFill>
                  <a:latin typeface="Palatino" charset="0"/>
                  <a:ea typeface="Palatino" charset="0"/>
                  <a:cs typeface="Palatino" charset="0"/>
                </a:rPr>
                <a:t>ORGANIZATION</a:t>
              </a:r>
              <a:endParaRPr lang="en-US" sz="1669" dirty="0">
                <a:solidFill>
                  <a:schemeClr val="accent1"/>
                </a:solidFill>
                <a:latin typeface="Palatino" charset="0"/>
                <a:ea typeface="Palatino" charset="0"/>
                <a:cs typeface="Palatin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22720" y="3901814"/>
              <a:ext cx="1056895" cy="34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9" dirty="0" smtClean="0">
                  <a:latin typeface="Palatino" charset="0"/>
                  <a:ea typeface="Palatino" charset="0"/>
                  <a:cs typeface="Palatino" charset="0"/>
                </a:rPr>
                <a:t>OTHER</a:t>
              </a:r>
              <a:endParaRPr lang="en-US" sz="1669" dirty="0">
                <a:latin typeface="Palatino" charset="0"/>
                <a:ea typeface="Palatino" charset="0"/>
                <a:cs typeface="Palatino" charset="0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6137148" y="2671572"/>
              <a:ext cx="198120" cy="1371600"/>
            </a:xfrm>
            <a:prstGeom prst="leftBrace">
              <a:avLst/>
            </a:prstGeom>
            <a:ln>
              <a:solidFill>
                <a:srgbClr val="C05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504A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17464" y="2939623"/>
              <a:ext cx="1210056" cy="34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9" dirty="0">
                  <a:solidFill>
                    <a:schemeClr val="accent2"/>
                  </a:solidFill>
                  <a:latin typeface="Palatino" charset="0"/>
                  <a:ea typeface="Palatino" charset="0"/>
                  <a:cs typeface="Palatino" charset="0"/>
                </a:rPr>
                <a:t>PERSON</a:t>
              </a:r>
              <a:endParaRPr lang="en-US" sz="1669" dirty="0">
                <a:solidFill>
                  <a:schemeClr val="accent2"/>
                </a:solidFill>
                <a:latin typeface="Palatino" charset="0"/>
                <a:ea typeface="Palatino" charset="0"/>
                <a:cs typeface="Palatino" charset="0"/>
              </a:endParaRPr>
            </a:p>
          </p:txBody>
        </p:sp>
        <p:sp>
          <p:nvSpPr>
            <p:cNvPr id="13" name="Left Brace 12"/>
            <p:cNvSpPr/>
            <p:nvPr/>
          </p:nvSpPr>
          <p:spPr>
            <a:xfrm rot="5400000">
              <a:off x="8141208" y="2347622"/>
              <a:ext cx="201168" cy="2011680"/>
            </a:xfrm>
            <a:prstGeom prst="leftBrac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504A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26096" y="2934189"/>
              <a:ext cx="1210056" cy="34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9" dirty="0" smtClean="0">
                  <a:solidFill>
                    <a:schemeClr val="accent3"/>
                  </a:solidFill>
                  <a:latin typeface="Palatino" charset="0"/>
                  <a:ea typeface="Palatino" charset="0"/>
                  <a:cs typeface="Palatino" charset="0"/>
                </a:rPr>
                <a:t>POSITION</a:t>
              </a:r>
              <a:endParaRPr lang="en-US" sz="1669" dirty="0">
                <a:solidFill>
                  <a:schemeClr val="accent3"/>
                </a:solidFill>
                <a:latin typeface="Palatino" charset="0"/>
                <a:ea typeface="Palatino" charset="0"/>
                <a:cs typeface="Palati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77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8" r="8844"/>
          <a:stretch/>
        </p:blipFill>
        <p:spPr>
          <a:xfrm>
            <a:off x="870489" y="1257617"/>
            <a:ext cx="7038783" cy="507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587500"/>
            <a:ext cx="4173000" cy="40878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 smtClean="0"/>
              <a:t>Stanford does not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2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587500"/>
            <a:ext cx="4173000" cy="4419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 smtClean="0"/>
              <a:t>Stanford not trained to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0"/>
            <a:ext cx="7028400" cy="5054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55682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3709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45396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84936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19161" y="5384800"/>
            <a:ext cx="142875" cy="142875"/>
          </a:xfrm>
          <a:prstGeom prst="ellipse">
            <a:avLst/>
          </a:prstGeom>
          <a:solidFill>
            <a:srgbClr val="666666"/>
          </a:solidFill>
          <a:ln w="22225"/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</a:t>
            </a:r>
            <a:r>
              <a:rPr lang="en-US" dirty="0" smtClean="0"/>
              <a:t>Train Split Size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752600"/>
            <a:ext cx="4800601" cy="4373563"/>
          </a:xfrm>
        </p:spPr>
        <p:txBody>
          <a:bodyPr anchor="ctr"/>
          <a:lstStyle/>
          <a:p>
            <a:r>
              <a:rPr lang="en-US" dirty="0" smtClean="0"/>
              <a:t>Training was done on 350 articles.</a:t>
            </a:r>
          </a:p>
          <a:p>
            <a:r>
              <a:rPr lang="en-US" dirty="0" smtClean="0"/>
              <a:t>Increase training size from 30% to 70% (</a:t>
            </a:r>
            <a:r>
              <a:rPr lang="en-US" dirty="0" err="1" smtClean="0"/>
              <a:t>ie</a:t>
            </a:r>
            <a:r>
              <a:rPr lang="en-US" dirty="0" smtClean="0"/>
              <a:t> increasing from 100 articles to 250) improved model accuracy by 3%</a:t>
            </a:r>
          </a:p>
          <a:p>
            <a:r>
              <a:rPr lang="en-US" dirty="0" smtClean="0"/>
              <a:t>Demonstrates some improvements in model, but there is limited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5298017" cy="3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– Chain CRF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8074152" y="1600201"/>
            <a:ext cx="3736848" cy="4525963"/>
          </a:xfrm>
        </p:spPr>
        <p:txBody>
          <a:bodyPr anchor="ctr"/>
          <a:lstStyle/>
          <a:p>
            <a:r>
              <a:rPr lang="en-US" dirty="0" smtClean="0"/>
              <a:t>CRF Model parameter c </a:t>
            </a:r>
            <a:r>
              <a:rPr lang="en-US" smtClean="0"/>
              <a:t>= 0.5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CRF Model parameter </a:t>
            </a:r>
            <a:r>
              <a:rPr lang="en-US" dirty="0" err="1" smtClean="0"/>
              <a:t>max_iter</a:t>
            </a:r>
            <a:r>
              <a:rPr lang="en-US" dirty="0" smtClean="0"/>
              <a:t> = 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8" y="1360677"/>
            <a:ext cx="3048000" cy="236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3881060"/>
            <a:ext cx="3048000" cy="231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60677"/>
            <a:ext cx="3048000" cy="230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248" y="3886200"/>
            <a:ext cx="3048000" cy="23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486400" y="2523055"/>
            <a:ext cx="1524000" cy="3010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216" y="3859160"/>
            <a:ext cx="1005840" cy="2943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2244" y="5379133"/>
            <a:ext cx="1122956" cy="30807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077200" y="1600201"/>
            <a:ext cx="3962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Cross-Validated modeling approach using 550 labelled headlines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ChainCRF</a:t>
            </a:r>
            <a:r>
              <a:rPr lang="en-US" dirty="0" smtClean="0"/>
              <a:t> model was best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6927850" cy="50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1"/>
            <a:ext cx="12192000" cy="6824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1305943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69421"/>
            <a:ext cx="1447800" cy="7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486400" y="2523055"/>
            <a:ext cx="1524000" cy="3010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216" y="3859160"/>
            <a:ext cx="1005840" cy="2943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2244" y="5379133"/>
            <a:ext cx="1122956" cy="30807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979" y="2523055"/>
            <a:ext cx="649709" cy="27258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92978" y="3859160"/>
            <a:ext cx="1499616" cy="23774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2168" y="5379133"/>
            <a:ext cx="365761" cy="30807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700" y="0"/>
            <a:ext cx="12179300" cy="6858000"/>
            <a:chOff x="12700" y="0"/>
            <a:chExt cx="121793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121793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504767"/>
              <a:ext cx="1058675" cy="3860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3859160"/>
              <a:ext cx="1058676" cy="539717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5486400" y="2523055"/>
            <a:ext cx="1524000" cy="30101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23216" y="3859160"/>
            <a:ext cx="1005840" cy="29431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92244" y="5379133"/>
            <a:ext cx="1122956" cy="308072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979" y="2523055"/>
            <a:ext cx="649709" cy="27258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92978" y="3859160"/>
            <a:ext cx="1499616" cy="23774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2168" y="5379133"/>
            <a:ext cx="365761" cy="30807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75084" y="2504767"/>
            <a:ext cx="1888495" cy="301011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56797" y="3859160"/>
            <a:ext cx="2402316" cy="294315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92313" y="5379133"/>
            <a:ext cx="1417320" cy="308072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92978" y="4096904"/>
            <a:ext cx="585216" cy="225758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6584" y="1527340"/>
            <a:ext cx="2241450" cy="830997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Apple Chancery" charset="0"/>
                <a:cs typeface="Apple Chancery" charset="0"/>
              </a:rPr>
              <a:t>10,000 articles scraped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6" y="1691345"/>
            <a:ext cx="2451100" cy="153293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618709" y="2008658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43750" y="2129513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26" y="3797008"/>
            <a:ext cx="3505200" cy="11684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591800" y="3564730"/>
            <a:ext cx="19002" cy="53340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479" y="4191000"/>
            <a:ext cx="2677758" cy="178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1443987"/>
            <a:ext cx="2300883" cy="202765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242691" y="3733800"/>
            <a:ext cx="2085040" cy="2523768"/>
            <a:chOff x="4876801" y="3733800"/>
            <a:chExt cx="2085040" cy="2523768"/>
          </a:xfrm>
        </p:grpSpPr>
        <p:sp>
          <p:nvSpPr>
            <p:cNvPr id="12" name="TextBox 11"/>
            <p:cNvSpPr txBox="1"/>
            <p:nvPr/>
          </p:nvSpPr>
          <p:spPr>
            <a:xfrm>
              <a:off x="4876801" y="3733800"/>
              <a:ext cx="2085040" cy="2523768"/>
            </a:xfrm>
            <a:prstGeom prst="rect">
              <a:avLst/>
            </a:prstGeom>
            <a:noFill/>
            <a:ln w="28575">
              <a:solidFill>
                <a:srgbClr val="FC99C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Feature</a:t>
              </a:r>
            </a:p>
            <a:p>
              <a:pPr algn="ctr"/>
              <a:r>
                <a:rPr lang="en-US" sz="2400" dirty="0" smtClean="0">
                  <a:ea typeface="Apple Chancery" charset="0"/>
                  <a:cs typeface="Apple Chancery" charset="0"/>
                </a:rPr>
                <a:t>Engineering</a:t>
              </a:r>
            </a:p>
            <a:p>
              <a:pPr algn="ctr"/>
              <a:endParaRPr lang="en-US" sz="2400" dirty="0" smtClean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2400" dirty="0">
                <a:ea typeface="Apple Chancery" charset="0"/>
                <a:cs typeface="Apple Chancery" charset="0"/>
              </a:endParaRPr>
            </a:p>
            <a:p>
              <a:pPr algn="ctr"/>
              <a:endParaRPr lang="en-US" sz="1000" dirty="0" smtClean="0">
                <a:ea typeface="Apple Chancery" charset="0"/>
                <a:cs typeface="Apple Chancery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3809" y="4634099"/>
              <a:ext cx="1431024" cy="1435842"/>
            </a:xfrm>
            <a:prstGeom prst="rect">
              <a:avLst/>
            </a:prstGeom>
          </p:spPr>
        </p:pic>
      </p:grpSp>
      <p:cxnSp>
        <p:nvCxnSpPr>
          <p:cNvPr id="31" name="Straight Arrow Connector 30"/>
          <p:cNvCxnSpPr/>
          <p:nvPr/>
        </p:nvCxnSpPr>
        <p:spPr>
          <a:xfrm flipH="1" flipV="1">
            <a:off x="3523559" y="5190777"/>
            <a:ext cx="1019949" cy="245480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943750" y="5217448"/>
            <a:ext cx="978683" cy="204761"/>
          </a:xfrm>
          <a:prstGeom prst="straightConnector1">
            <a:avLst/>
          </a:prstGeom>
          <a:ln w="57150">
            <a:solidFill>
              <a:srgbClr val="FC99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78313" y="3611001"/>
            <a:ext cx="1324104" cy="461665"/>
          </a:xfrm>
          <a:prstGeom prst="rect">
            <a:avLst/>
          </a:prstGeom>
          <a:noFill/>
          <a:ln w="28575">
            <a:solidFill>
              <a:srgbClr val="FC99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ea typeface="Apple Chancery" charset="0"/>
                <a:cs typeface="Apple Chancery" charset="0"/>
              </a:rPr>
              <a:t>Cleaning</a:t>
            </a:r>
            <a:endParaRPr lang="en-US" sz="2400" dirty="0"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7724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5-Fold Cross-Validated modeling approach</a:t>
            </a:r>
          </a:p>
          <a:p>
            <a:pPr lvl="1"/>
            <a:r>
              <a:rPr lang="en-US" dirty="0" smtClean="0"/>
              <a:t>Each point on graph is from a test fold</a:t>
            </a:r>
          </a:p>
          <a:p>
            <a:r>
              <a:rPr lang="en-US" dirty="0" smtClean="0"/>
              <a:t>Chain CRF model was best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9191"/>
          <a:stretch/>
        </p:blipFill>
        <p:spPr>
          <a:xfrm>
            <a:off x="886968" y="1431418"/>
            <a:ext cx="6858000" cy="48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7724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5-Fold Cross-Validated modeling approach</a:t>
            </a:r>
          </a:p>
          <a:p>
            <a:pPr lvl="1"/>
            <a:r>
              <a:rPr lang="en-US" dirty="0" smtClean="0"/>
              <a:t>Each point on graph is from a test fold</a:t>
            </a:r>
          </a:p>
          <a:p>
            <a:r>
              <a:rPr lang="en-US" dirty="0" smtClean="0"/>
              <a:t>Chain CRF model was best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9191"/>
          <a:stretch/>
        </p:blipFill>
        <p:spPr>
          <a:xfrm>
            <a:off x="886968" y="1431418"/>
            <a:ext cx="6858000" cy="486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4052" t="44333" r="10530" b="25667"/>
          <a:stretch/>
        </p:blipFill>
        <p:spPr>
          <a:xfrm>
            <a:off x="8659762" y="4056415"/>
            <a:ext cx="2819400" cy="2029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3124" y="410482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 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983862" y="400749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 3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53600" y="44741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2808" y="6021876"/>
            <a:ext cx="8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Label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23869" y="6021876"/>
            <a:ext cx="8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Label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07269" y="6021876"/>
            <a:ext cx="8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vs </a:t>
            </a:r>
            <a:r>
              <a:rPr lang="en-US" dirty="0" err="1" smtClean="0"/>
              <a:t>PinkSlipper</a:t>
            </a:r>
            <a:r>
              <a:rPr lang="en-US" dirty="0" smtClean="0"/>
              <a:t> Label Accuracy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2800" y="1816100"/>
            <a:ext cx="4173000" cy="42037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Person:</a:t>
            </a:r>
          </a:p>
          <a:p>
            <a:pPr lvl="1"/>
            <a:r>
              <a:rPr lang="en-US" dirty="0" smtClean="0"/>
              <a:t>Stanford better by 5%</a:t>
            </a:r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better by 13%</a:t>
            </a:r>
          </a:p>
          <a:p>
            <a:r>
              <a:rPr lang="en-US" dirty="0" smtClean="0"/>
              <a:t>Position:</a:t>
            </a:r>
          </a:p>
          <a:p>
            <a:pPr lvl="1"/>
            <a:r>
              <a:rPr lang="en-US" dirty="0" err="1" smtClean="0"/>
              <a:t>PinkSlipper</a:t>
            </a:r>
            <a:r>
              <a:rPr lang="en-US" dirty="0" smtClean="0"/>
              <a:t> predicts 80%</a:t>
            </a:r>
          </a:p>
          <a:p>
            <a:pPr lvl="1"/>
            <a:r>
              <a:rPr lang="en-US" dirty="0"/>
              <a:t>Stanford does not predict</a:t>
            </a:r>
          </a:p>
          <a:p>
            <a:r>
              <a:rPr lang="en-US" dirty="0" err="1" smtClean="0"/>
              <a:t>PinkSlipper</a:t>
            </a:r>
            <a:r>
              <a:rPr lang="en-US" dirty="0" smtClean="0"/>
              <a:t> Chain CRF works better for headlines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756660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8632" y="1331976"/>
            <a:ext cx="0" cy="4343400"/>
          </a:xfrm>
          <a:prstGeom prst="line">
            <a:avLst/>
          </a:prstGeom>
          <a:ln w="12700"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r="9572"/>
          <a:stretch/>
        </p:blipFill>
        <p:spPr>
          <a:xfrm>
            <a:off x="914400" y="1316534"/>
            <a:ext cx="6934200" cy="50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nkslipper_body">
  <a:themeElements>
    <a:clrScheme name="Custom 1">
      <a:dk1>
        <a:srgbClr val="5E5E5E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A41543E2-F482-854F-8EC8-7672FB8278C9}"/>
    </a:ext>
  </a:extLst>
</a:theme>
</file>

<file path=ppt/theme/theme2.xml><?xml version="1.0" encoding="utf-8"?>
<a:theme xmlns:a="http://schemas.openxmlformats.org/drawingml/2006/main" name="Pinkslipper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k Slipper Overview Deck_v11 16x9 [Autosaved]" id="{31B5A5AD-355F-AD42-B590-88D5CCB047AC}" vid="{5C1B327A-FA1F-C24B-8754-35BC32AC5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PinkSlipper_16x9</Template>
  <TotalTime>4815</TotalTime>
  <Words>864</Words>
  <Application>Microsoft Macintosh PowerPoint</Application>
  <PresentationFormat>Widescreen</PresentationFormat>
  <Paragraphs>116</Paragraphs>
  <Slides>31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Apple Chancery</vt:lpstr>
      <vt:lpstr>Calibri</vt:lpstr>
      <vt:lpstr>Calibri Light</vt:lpstr>
      <vt:lpstr>GungsuhChe</vt:lpstr>
      <vt:lpstr>Narkisim</vt:lpstr>
      <vt:lpstr>Palatino</vt:lpstr>
      <vt:lpstr>Arial</vt:lpstr>
      <vt:lpstr>Pinkslipper_body</vt:lpstr>
      <vt:lpstr>Pinkslipper_title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Collecting Data</vt:lpstr>
      <vt:lpstr>Model Development</vt:lpstr>
      <vt:lpstr>Model Development</vt:lpstr>
      <vt:lpstr>Stanford vs PinkSlipper Label Accuracy</vt:lpstr>
      <vt:lpstr>Model in Action</vt:lpstr>
      <vt:lpstr>Web App for Executive Recruiters</vt:lpstr>
      <vt:lpstr>PowerPoint Presentation</vt:lpstr>
      <vt:lpstr>PowerPoint Presentation</vt:lpstr>
      <vt:lpstr>PowerPoint Presentation</vt:lpstr>
      <vt:lpstr>Label Training Data</vt:lpstr>
      <vt:lpstr>PowerPoint Presentation</vt:lpstr>
      <vt:lpstr>PowerPoint Presentation</vt:lpstr>
      <vt:lpstr>PinkSlipper</vt:lpstr>
      <vt:lpstr>PinkSlipper</vt:lpstr>
      <vt:lpstr>PinkSlipper</vt:lpstr>
      <vt:lpstr>PinkSlipper</vt:lpstr>
      <vt:lpstr>Pipeline</vt:lpstr>
      <vt:lpstr>Purpose of Model</vt:lpstr>
      <vt:lpstr>Purpose of Model</vt:lpstr>
      <vt:lpstr>Purpose of Model</vt:lpstr>
      <vt:lpstr>Stanford vs PinkSlipper Label Accuracy</vt:lpstr>
      <vt:lpstr>Stanford vs PinkSlipper Label Accuracy</vt:lpstr>
      <vt:lpstr>Accuracy vs Train Split Size</vt:lpstr>
      <vt:lpstr>Model Tuning – Chain CRF</vt:lpstr>
      <vt:lpstr>Model Development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Cronin</dc:creator>
  <cp:lastModifiedBy>Scott Cronin</cp:lastModifiedBy>
  <cp:revision>80</cp:revision>
  <cp:lastPrinted>2015-04-01T17:48:53Z</cp:lastPrinted>
  <dcterms:created xsi:type="dcterms:W3CDTF">2015-11-12T20:33:41Z</dcterms:created>
  <dcterms:modified xsi:type="dcterms:W3CDTF">2015-12-18T05:46:00Z</dcterms:modified>
</cp:coreProperties>
</file>